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E34185A-262F-7E4E-9913-35FCF5823CDB}">
          <p14:sldIdLst>
            <p14:sldId id="256"/>
            <p14:sldId id="303"/>
          </p14:sldIdLst>
        </p14:section>
        <p14:section name="1." id="{B0235D83-F668-3745-A65B-363D7E598493}">
          <p14:sldIdLst>
            <p14:sldId id="257"/>
            <p14:sldId id="258"/>
            <p14:sldId id="259"/>
          </p14:sldIdLst>
        </p14:section>
        <p14:section name="2." id="{B51324CD-5561-9D4D-A39C-C36B1B57D9E5}">
          <p14:sldIdLst>
            <p14:sldId id="260"/>
            <p14:sldId id="261"/>
            <p14:sldId id="262"/>
          </p14:sldIdLst>
        </p14:section>
        <p14:section name="3." id="{D768DFE8-A81A-AF49-A253-98F4581A922D}">
          <p14:sldIdLst>
            <p14:sldId id="263"/>
            <p14:sldId id="264"/>
            <p14:sldId id="265"/>
          </p14:sldIdLst>
        </p14:section>
        <p14:section name="4." id="{269D52E6-C59E-854E-B9A0-8BF1C9796671}">
          <p14:sldIdLst>
            <p14:sldId id="266"/>
            <p14:sldId id="267"/>
            <p14:sldId id="268"/>
          </p14:sldIdLst>
        </p14:section>
        <p14:section name="5." id="{8EEDF057-E427-FE4A-AEF8-16F0EED60BDF}">
          <p14:sldIdLst>
            <p14:sldId id="269"/>
            <p14:sldId id="270"/>
            <p14:sldId id="271"/>
          </p14:sldIdLst>
        </p14:section>
        <p14:section name="6." id="{38F526DD-E3EE-E943-9225-C186AF2AF469}">
          <p14:sldIdLst>
            <p14:sldId id="272"/>
            <p14:sldId id="273"/>
            <p14:sldId id="274"/>
          </p14:sldIdLst>
        </p14:section>
        <p14:section name="7.-" id="{184B0F07-7773-ED4D-8ACD-D94E2FC33375}">
          <p14:sldIdLst>
            <p14:sldId id="275"/>
            <p14:sldId id="276"/>
            <p14:sldId id="277"/>
          </p14:sldIdLst>
        </p14:section>
        <p14:section name="8." id="{EB7564F2-0F95-644F-9C85-5209192C5226}">
          <p14:sldIdLst>
            <p14:sldId id="278"/>
            <p14:sldId id="279"/>
            <p14:sldId id="280"/>
          </p14:sldIdLst>
        </p14:section>
        <p14:section name="9." id="{DDE1DA5B-8F07-6A4C-AE44-8AD8B6ED41C7}">
          <p14:sldIdLst>
            <p14:sldId id="281"/>
            <p14:sldId id="282"/>
            <p14:sldId id="283"/>
          </p14:sldIdLst>
        </p14:section>
        <p14:section name="10." id="{42FA2D95-E826-1349-8D4C-CF57B2AFA95C}">
          <p14:sldIdLst>
            <p14:sldId id="284"/>
            <p14:sldId id="285"/>
            <p14:sldId id="286"/>
          </p14:sldIdLst>
        </p14:section>
        <p14:section name="11." id="{B13DCB34-46BF-B548-B4D4-5F00E93F24F8}">
          <p14:sldIdLst>
            <p14:sldId id="287"/>
            <p14:sldId id="288"/>
            <p14:sldId id="289"/>
          </p14:sldIdLst>
        </p14:section>
        <p14:section name="12." id="{F990C262-06A9-A845-950B-BAD49D35D4BB}">
          <p14:sldIdLst>
            <p14:sldId id="290"/>
            <p14:sldId id="291"/>
            <p14:sldId id="292"/>
          </p14:sldIdLst>
        </p14:section>
        <p14:section name="13." id="{CB5DCC72-4FE7-6145-9887-85BA430E5F42}">
          <p14:sldIdLst>
            <p14:sldId id="293"/>
            <p14:sldId id="294"/>
            <p14:sldId id="295"/>
          </p14:sldIdLst>
        </p14:section>
        <p14:section name="14." id="{F2BE8402-BF3E-0A44-9285-2F5F7D5320D3}">
          <p14:sldIdLst>
            <p14:sldId id="296"/>
            <p14:sldId id="297"/>
            <p14:sldId id="298"/>
          </p14:sldIdLst>
        </p14:section>
        <p14:section name="15." id="{5EA27939-9C22-C446-8E5C-FC11C5BF099C}">
          <p14:sldIdLst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17"/>
    <p:restoredTop sz="95687"/>
  </p:normalViewPr>
  <p:slideViewPr>
    <p:cSldViewPr snapToGrid="0" snapToObjects="1">
      <p:cViewPr>
        <p:scale>
          <a:sx n="62" d="100"/>
          <a:sy n="62" d="100"/>
        </p:scale>
        <p:origin x="472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46C14-8A80-8845-801E-7EC751E86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Griechische Mythologie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AF53BB-9D17-B34A-BC1B-08469C61B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352544"/>
            <a:ext cx="8991600" cy="2017776"/>
          </a:xfrm>
        </p:spPr>
        <p:txBody>
          <a:bodyPr>
            <a:normAutofit/>
          </a:bodyPr>
          <a:lstStyle/>
          <a:p>
            <a:r>
              <a:rPr lang="de-DE" sz="3200" dirty="0"/>
              <a:t>Ein auf dem Film „Olymp - Tag und Nacht“ basierendes </a:t>
            </a:r>
            <a:r>
              <a:rPr lang="de-DE" sz="3200" dirty="0" err="1"/>
              <a:t>Kahoot</a:t>
            </a:r>
            <a:r>
              <a:rPr lang="de-DE" sz="3200" dirty="0"/>
              <a:t> für Siebtklässler!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5DA6AEF-2A69-8E4A-ABBF-952579C9E52B}"/>
              </a:ext>
            </a:extLst>
          </p:cNvPr>
          <p:cNvSpPr txBox="1"/>
          <p:nvPr/>
        </p:nvSpPr>
        <p:spPr>
          <a:xfrm>
            <a:off x="8275983" y="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P-Seminar Griechisch 2020/22</a:t>
            </a:r>
          </a:p>
          <a:p>
            <a:r>
              <a:rPr lang="de-DE" sz="2000" dirty="0"/>
              <a:t>Frau Singer</a:t>
            </a:r>
          </a:p>
          <a:p>
            <a:r>
              <a:rPr lang="de-DE" sz="2000" dirty="0"/>
              <a:t>Melanchthon Gymnasium Nürnberg</a:t>
            </a:r>
          </a:p>
          <a:p>
            <a:r>
              <a:rPr lang="de-DE" sz="2000" dirty="0"/>
              <a:t>Erstellt von: Felice Pomerancev </a:t>
            </a:r>
          </a:p>
        </p:txBody>
      </p:sp>
    </p:spTree>
    <p:extLst>
      <p:ext uri="{BB962C8B-B14F-4D97-AF65-F5344CB8AC3E}">
        <p14:creationId xmlns:p14="http://schemas.microsoft.com/office/powerpoint/2010/main" val="72969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396214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 Zeus</a:t>
            </a:r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314574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" y="53797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de-DE" dirty="0"/>
              <a:t>4. Welcher lateinischen Göttin entspricht die Griechische Göttin Aphrodite?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Diana</a:t>
            </a:r>
            <a:endParaRPr lang="de-DE" sz="2400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Jupiter</a:t>
            </a:r>
            <a:endParaRPr lang="de-DE" dirty="0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Minerva</a:t>
            </a:r>
            <a:endParaRPr lang="de-DE" dirty="0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Venus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F51157-E34C-2041-B5B7-FB51EB5D7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r="8290"/>
          <a:stretch/>
        </p:blipFill>
        <p:spPr bwMode="auto">
          <a:xfrm>
            <a:off x="8087802" y="102374"/>
            <a:ext cx="3322320" cy="244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443A15D-7A1F-2B41-8BC4-15C581C28C88}"/>
              </a:ext>
            </a:extLst>
          </p:cNvPr>
          <p:cNvSpPr txBox="1"/>
          <p:nvPr/>
        </p:nvSpPr>
        <p:spPr>
          <a:xfrm rot="5400000">
            <a:off x="10039459" y="1372749"/>
            <a:ext cx="34492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</a:t>
            </a:r>
            <a:r>
              <a:rPr lang="de-DE" sz="1000" dirty="0" err="1"/>
              <a:t>upload.wikimedia.org</a:t>
            </a:r>
            <a:r>
              <a:rPr lang="de-DE" sz="1000" dirty="0"/>
              <a:t>/</a:t>
            </a:r>
            <a:r>
              <a:rPr lang="de-DE" sz="1000" dirty="0" err="1"/>
              <a:t>wikipedia</a:t>
            </a:r>
            <a:r>
              <a:rPr lang="de-DE" sz="1000" dirty="0"/>
              <a:t>/</a:t>
            </a:r>
            <a:r>
              <a:rPr lang="de-DE" sz="1000" dirty="0" err="1"/>
              <a:t>commons</a:t>
            </a:r>
            <a:r>
              <a:rPr lang="de-DE" sz="1000" dirty="0"/>
              <a:t>/</a:t>
            </a:r>
            <a:r>
              <a:rPr lang="de-DE" sz="1000" dirty="0" err="1"/>
              <a:t>thumb</a:t>
            </a:r>
            <a:r>
              <a:rPr lang="de-DE" sz="1000" dirty="0"/>
              <a:t>/0/0b/Sandro_Botticelli_-_La_nascita_di_Venere_-_Google_Art_Project_-_edited.jpg/440px-Sandro_Botticelli_-_La_nascita_di_Venere_-_Google_Art_Project_-_edited.jpg</a:t>
            </a:r>
          </a:p>
        </p:txBody>
      </p:sp>
    </p:spTree>
    <p:extLst>
      <p:ext uri="{BB962C8B-B14F-4D97-AF65-F5344CB8AC3E}">
        <p14:creationId xmlns:p14="http://schemas.microsoft.com/office/powerpoint/2010/main" val="207245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44700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 Venus</a:t>
            </a:r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236481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812292"/>
            <a:ext cx="9100312" cy="1188720"/>
          </a:xfrm>
        </p:spPr>
        <p:txBody>
          <a:bodyPr>
            <a:normAutofit/>
          </a:bodyPr>
          <a:lstStyle/>
          <a:p>
            <a:r>
              <a:rPr lang="de-DE" dirty="0"/>
              <a:t>5. Wer ist der Gott der Unterwelt? (lateinischer Name: Pluto)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Dionysos</a:t>
            </a:r>
            <a:endParaRPr lang="de-DE" sz="2400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Poseidon</a:t>
            </a:r>
            <a:endParaRPr lang="de-DE" dirty="0"/>
          </a:p>
        </p:txBody>
      </p:sp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Hades</a:t>
            </a:r>
            <a:endParaRPr lang="de-DE" dirty="0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Ares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F51157-E34C-2041-B5B7-FB51EB5D7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9504" b="9832"/>
          <a:stretch/>
        </p:blipFill>
        <p:spPr bwMode="auto">
          <a:xfrm>
            <a:off x="9665994" y="0"/>
            <a:ext cx="2126718" cy="25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2018B85-7954-4542-A96B-14681737520C}"/>
              </a:ext>
            </a:extLst>
          </p:cNvPr>
          <p:cNvSpPr txBox="1"/>
          <p:nvPr/>
        </p:nvSpPr>
        <p:spPr>
          <a:xfrm rot="5400000">
            <a:off x="10817013" y="975699"/>
            <a:ext cx="2351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</a:t>
            </a:r>
            <a:r>
              <a:rPr lang="de-DE" sz="1000" dirty="0" err="1"/>
              <a:t>i.pinimg.com</a:t>
            </a:r>
            <a:r>
              <a:rPr lang="de-DE" sz="1000" dirty="0"/>
              <a:t>/</a:t>
            </a:r>
            <a:r>
              <a:rPr lang="de-DE" sz="1000" dirty="0" err="1"/>
              <a:t>originals</a:t>
            </a:r>
            <a:r>
              <a:rPr lang="de-DE" sz="1000" dirty="0"/>
              <a:t>/45/cd/c9/45cdc95d44a27dcb1d0790a34c6dd41b.jpg</a:t>
            </a:r>
          </a:p>
        </p:txBody>
      </p:sp>
    </p:spTree>
    <p:extLst>
      <p:ext uri="{BB962C8B-B14F-4D97-AF65-F5344CB8AC3E}">
        <p14:creationId xmlns:p14="http://schemas.microsoft.com/office/powerpoint/2010/main" val="119948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192764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 Hades</a:t>
            </a:r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130124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Wer ist die Göttin der Weisheit?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Aphrodite</a:t>
            </a:r>
            <a:endParaRPr lang="de-DE" sz="2400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Demeter</a:t>
            </a:r>
            <a:endParaRPr lang="de-DE" dirty="0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Artemis</a:t>
            </a:r>
            <a:endParaRPr lang="de-DE" dirty="0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Athene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36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161447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B162849-CEBD-4447-BCB5-57E49397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579418"/>
            <a:ext cx="8779512" cy="35911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404040"/>
                </a:solidFill>
              </a:rPr>
              <a:t>Starte die Präsentation.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404040"/>
                </a:solidFill>
              </a:rPr>
              <a:t>Drücke auf deine ausgewählte Antwort.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404040"/>
                </a:solidFill>
              </a:rPr>
              <a:t>Drücke anschließend auf die Pfeiltaste, um zur nächsten Frage weitergeleitet zu werden.</a:t>
            </a:r>
          </a:p>
          <a:p>
            <a:pPr marL="342900" indent="-342900">
              <a:buFont typeface="+mj-lt"/>
              <a:buAutoNum type="arabicPeriod"/>
            </a:pPr>
            <a:endParaRPr lang="de-DE" sz="28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de-DE" sz="2800" dirty="0">
                <a:solidFill>
                  <a:srgbClr val="404040"/>
                </a:solidFill>
              </a:rPr>
              <a:t>Wir wünschen viel Spaß! </a:t>
            </a:r>
          </a:p>
        </p:txBody>
      </p:sp>
    </p:spTree>
    <p:extLst>
      <p:ext uri="{BB962C8B-B14F-4D97-AF65-F5344CB8AC3E}">
        <p14:creationId xmlns:p14="http://schemas.microsoft.com/office/powerpoint/2010/main" val="2786245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 Athene</a:t>
            </a:r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406742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812292"/>
            <a:ext cx="9100312" cy="1188720"/>
          </a:xfrm>
        </p:spPr>
        <p:txBody>
          <a:bodyPr>
            <a:normAutofit/>
          </a:bodyPr>
          <a:lstStyle/>
          <a:p>
            <a:r>
              <a:rPr lang="de-DE" dirty="0"/>
              <a:t>7. Poseidon (lateinisch: Neptun) ist der </a:t>
            </a:r>
            <a:r>
              <a:rPr lang="de-DE" dirty="0" err="1"/>
              <a:t>gott</a:t>
            </a:r>
            <a:r>
              <a:rPr lang="de-DE" dirty="0"/>
              <a:t>…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des Meeres</a:t>
            </a:r>
            <a:endParaRPr lang="de-DE" sz="2400" dirty="0"/>
          </a:p>
        </p:txBody>
      </p:sp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des Feuers</a:t>
            </a:r>
            <a:endParaRPr lang="de-DE" dirty="0"/>
          </a:p>
        </p:txBody>
      </p:sp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der Weisheit</a:t>
            </a:r>
            <a:endParaRPr lang="de-DE" dirty="0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der Liebe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F51157-E34C-2041-B5B7-FB51EB5D7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9665994" y="250827"/>
            <a:ext cx="2126718" cy="2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DCFD49D-1972-D246-8B67-439D6C891050}"/>
              </a:ext>
            </a:extLst>
          </p:cNvPr>
          <p:cNvSpPr txBox="1"/>
          <p:nvPr/>
        </p:nvSpPr>
        <p:spPr>
          <a:xfrm rot="5400000">
            <a:off x="10803657" y="1191679"/>
            <a:ext cx="23782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</a:t>
            </a:r>
            <a:r>
              <a:rPr lang="de-DE" sz="1000" dirty="0" err="1"/>
              <a:t>i.pinimg.com</a:t>
            </a:r>
            <a:r>
              <a:rPr lang="de-DE" sz="1000" dirty="0"/>
              <a:t>/</a:t>
            </a:r>
            <a:r>
              <a:rPr lang="de-DE" sz="1000" dirty="0" err="1"/>
              <a:t>originals</a:t>
            </a:r>
            <a:r>
              <a:rPr lang="de-DE" sz="1000" dirty="0"/>
              <a:t>/98/23/9b/98239b5746ec24902f1bdcd87c426343.jpg</a:t>
            </a:r>
          </a:p>
        </p:txBody>
      </p:sp>
    </p:spTree>
    <p:extLst>
      <p:ext uri="{BB962C8B-B14F-4D97-AF65-F5344CB8AC3E}">
        <p14:creationId xmlns:p14="http://schemas.microsoft.com/office/powerpoint/2010/main" val="2375422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3484866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 Er ist der Gott des Meeres</a:t>
            </a:r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4142374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812292"/>
            <a:ext cx="9100312" cy="1188720"/>
          </a:xfrm>
        </p:spPr>
        <p:txBody>
          <a:bodyPr>
            <a:normAutofit/>
          </a:bodyPr>
          <a:lstStyle/>
          <a:p>
            <a:r>
              <a:rPr lang="de-DE" dirty="0"/>
              <a:t>8. Wer ist der Götterbote? </a:t>
            </a:r>
            <a:br>
              <a:rPr lang="de-DE" dirty="0"/>
            </a:br>
            <a:r>
              <a:rPr lang="de-DE" dirty="0"/>
              <a:t>(lateinisch: </a:t>
            </a:r>
            <a:r>
              <a:rPr lang="de-DE" dirty="0" err="1"/>
              <a:t>merkur</a:t>
            </a:r>
            <a:r>
              <a:rPr lang="de-DE" dirty="0"/>
              <a:t>)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Apollon</a:t>
            </a:r>
            <a:endParaRPr lang="de-DE" sz="2400" dirty="0"/>
          </a:p>
        </p:txBody>
      </p:sp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Hermes</a:t>
            </a:r>
            <a:endParaRPr lang="de-DE" dirty="0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Hephaistos</a:t>
            </a:r>
            <a:endParaRPr lang="de-DE" dirty="0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Hades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F51157-E34C-2041-B5B7-FB51EB5D7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9775797" y="250827"/>
            <a:ext cx="1907111" cy="2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9857CBD-C447-8845-B697-8259190BF13A}"/>
              </a:ext>
            </a:extLst>
          </p:cNvPr>
          <p:cNvSpPr txBox="1"/>
          <p:nvPr/>
        </p:nvSpPr>
        <p:spPr>
          <a:xfrm rot="5400000">
            <a:off x="10409506" y="1271319"/>
            <a:ext cx="307029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/>
              <a:t>https://</a:t>
            </a:r>
            <a:r>
              <a:rPr lang="de-DE" sz="1050" dirty="0" err="1"/>
              <a:t>static.wikia.nocookie.net</a:t>
            </a:r>
            <a:r>
              <a:rPr lang="de-DE" sz="1050" dirty="0"/>
              <a:t>/</a:t>
            </a:r>
            <a:r>
              <a:rPr lang="de-DE" sz="1050" dirty="0" err="1"/>
              <a:t>percyjackson</a:t>
            </a:r>
            <a:r>
              <a:rPr lang="de-DE" sz="1050" dirty="0"/>
              <a:t>/</a:t>
            </a:r>
            <a:r>
              <a:rPr lang="de-DE" sz="1050" dirty="0" err="1"/>
              <a:t>images</a:t>
            </a:r>
            <a:r>
              <a:rPr lang="de-DE" sz="1050" dirty="0"/>
              <a:t>/4/42/Latest-1-0.jpeg/</a:t>
            </a:r>
            <a:r>
              <a:rPr lang="de-DE" sz="1050" dirty="0" err="1"/>
              <a:t>revision</a:t>
            </a:r>
            <a:r>
              <a:rPr lang="de-DE" sz="1050" dirty="0"/>
              <a:t>/</a:t>
            </a:r>
            <a:r>
              <a:rPr lang="de-DE" sz="1050" dirty="0" err="1"/>
              <a:t>latest</a:t>
            </a:r>
            <a:r>
              <a:rPr lang="de-DE" sz="1050" dirty="0"/>
              <a:t>/</a:t>
            </a:r>
            <a:r>
              <a:rPr lang="de-DE" sz="1050" dirty="0" err="1"/>
              <a:t>scale</a:t>
            </a:r>
            <a:r>
              <a:rPr lang="de-DE" sz="1050" dirty="0"/>
              <a:t>-</a:t>
            </a:r>
            <a:r>
              <a:rPr lang="de-DE" sz="1050" dirty="0" err="1"/>
              <a:t>to</a:t>
            </a:r>
            <a:r>
              <a:rPr lang="de-DE" sz="1050" dirty="0"/>
              <a:t>-</a:t>
            </a:r>
            <a:r>
              <a:rPr lang="de-DE" sz="1050" dirty="0" err="1"/>
              <a:t>width</a:t>
            </a:r>
            <a:r>
              <a:rPr lang="de-DE" sz="1050" dirty="0"/>
              <a:t>-down/349?cb=20180222181444&amp;path-prefix=de</a:t>
            </a:r>
          </a:p>
        </p:txBody>
      </p:sp>
    </p:spTree>
    <p:extLst>
      <p:ext uri="{BB962C8B-B14F-4D97-AF65-F5344CB8AC3E}">
        <p14:creationId xmlns:p14="http://schemas.microsoft.com/office/powerpoint/2010/main" val="981335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2772907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 Hermes</a:t>
            </a:r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423653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Was trug Poseidon immer bei sich?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Flöte</a:t>
            </a:r>
            <a:endParaRPr lang="de-DE" sz="2400" dirty="0"/>
          </a:p>
        </p:txBody>
      </p:sp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Dreizack</a:t>
            </a:r>
            <a:endParaRPr lang="de-DE" dirty="0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Feuer</a:t>
            </a:r>
            <a:endParaRPr lang="de-DE" dirty="0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Blitzstab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151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446303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 Dreizack</a:t>
            </a:r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308567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1. Welches Verhältnis haben Hera und Zeus?</a:t>
            </a:r>
            <a:br>
              <a:rPr lang="de-DE" dirty="0"/>
            </a:br>
            <a:r>
              <a:rPr lang="de-DE" dirty="0"/>
              <a:t>Drücke auf die richtige Antwort.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Beziehung</a:t>
            </a:r>
            <a:endParaRPr lang="de-DE" sz="2400" dirty="0"/>
          </a:p>
        </p:txBody>
      </p:sp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Geschwister und Beziehung</a:t>
            </a:r>
            <a:endParaRPr lang="de-DE" dirty="0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Vater und Tochter</a:t>
            </a:r>
            <a:endParaRPr lang="de-DE" dirty="0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Geschwister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6931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10. Wie viele Arbeiten bekam Herakles auferlegt?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11</a:t>
            </a:r>
            <a:endParaRPr lang="de-DE" sz="2400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21</a:t>
            </a:r>
            <a:endParaRPr lang="de-DE" dirty="0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13</a:t>
            </a:r>
            <a:endParaRPr lang="de-DE" dirty="0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089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3472133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 12</a:t>
            </a:r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740497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11. Welche dieser Arbeiten bekam Herakles auferlegt? (es gibt mehrere richtige Antworten)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Einfangen des Kretischen Stiers</a:t>
            </a:r>
            <a:endParaRPr lang="de-DE" sz="2400" dirty="0"/>
          </a:p>
        </p:txBody>
      </p:sp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7" y="4633722"/>
            <a:ext cx="3322320" cy="15438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Ausmisten der Schweineställe des Zeus</a:t>
            </a:r>
            <a:endParaRPr lang="de-DE" dirty="0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633722"/>
            <a:ext cx="3322320" cy="1543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Einfangen des </a:t>
            </a:r>
            <a:r>
              <a:rPr lang="de-DE" sz="3200" dirty="0" err="1"/>
              <a:t>Erymanthischen</a:t>
            </a:r>
            <a:r>
              <a:rPr lang="de-DE" sz="3200" dirty="0"/>
              <a:t> Ebers</a:t>
            </a:r>
            <a:endParaRPr lang="de-DE" dirty="0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3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Einfangen des Attischen Rosses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0643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1175738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863600"/>
            <a:ext cx="8991600" cy="3581400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</a:t>
            </a:r>
            <a:br>
              <a:rPr lang="de-DE" dirty="0"/>
            </a:br>
            <a:r>
              <a:rPr lang="de-DE" dirty="0"/>
              <a:t>- </a:t>
            </a:r>
            <a:r>
              <a:rPr lang="de-DE" sz="4000" dirty="0"/>
              <a:t>Einfangen des Kretischen Stiers</a:t>
            </a:r>
            <a:br>
              <a:rPr lang="de-DE" sz="4000" dirty="0"/>
            </a:br>
            <a:r>
              <a:rPr lang="de-DE" sz="4000" dirty="0"/>
              <a:t>- Einfangen des </a:t>
            </a:r>
            <a:r>
              <a:rPr lang="de-DE" sz="4000" dirty="0" err="1"/>
              <a:t>Erymanthischen</a:t>
            </a:r>
            <a:r>
              <a:rPr lang="de-DE" sz="4000" dirty="0"/>
              <a:t> Ebers</a:t>
            </a:r>
            <a:endParaRPr lang="de-DE" dirty="0"/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4091773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12. Was sollte man bei einer Begegnung mit Medusa vermeiden?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Man soll sie nicht ansprechen. </a:t>
            </a:r>
            <a:endParaRPr lang="de-DE" sz="2400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Man soll sie nicht anlächeln.</a:t>
            </a:r>
            <a:endParaRPr lang="de-DE" dirty="0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Man soll ihr nicht den Rücken zuwenden.</a:t>
            </a:r>
            <a:endParaRPr lang="de-DE" sz="1600" dirty="0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Man soll ihr nicht in die Augen schauen.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90909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2958289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43000"/>
            <a:ext cx="8991600" cy="2889664"/>
          </a:xfrm>
        </p:spPr>
        <p:txBody>
          <a:bodyPr>
            <a:normAutofit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</a:t>
            </a:r>
            <a:br>
              <a:rPr lang="de-DE" dirty="0"/>
            </a:br>
            <a:r>
              <a:rPr lang="de-DE" sz="4000" dirty="0"/>
              <a:t>Man soll ihr nicht in die Augen schauen.</a:t>
            </a:r>
            <a:endParaRPr lang="de-DE" dirty="0"/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3065016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13. An welcher Stelle war der Sagenheld Achill verwundbar?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Knie</a:t>
            </a:r>
            <a:endParaRPr lang="de-DE" sz="2400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Ellenbogen</a:t>
            </a:r>
            <a:endParaRPr lang="de-DE" dirty="0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Nacken</a:t>
            </a:r>
            <a:endParaRPr lang="de-DE" sz="1600" dirty="0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Ferse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098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4093695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1461912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43000"/>
            <a:ext cx="8991600" cy="2889664"/>
          </a:xfrm>
        </p:spPr>
        <p:txBody>
          <a:bodyPr>
            <a:normAutofit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</a:t>
            </a:r>
            <a:br>
              <a:rPr lang="de-DE" dirty="0"/>
            </a:br>
            <a:r>
              <a:rPr lang="de-DE" sz="4000" dirty="0"/>
              <a:t>Ferse</a:t>
            </a:r>
            <a:endParaRPr lang="de-DE" dirty="0"/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4057420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14. In welche Gestalt verwandelte sich Zeus als er die schöne Europa entführen wollte?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Pferd</a:t>
            </a:r>
            <a:endParaRPr lang="de-DE" sz="2400" dirty="0"/>
          </a:p>
        </p:txBody>
      </p:sp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Stier</a:t>
            </a:r>
            <a:endParaRPr lang="de-DE" dirty="0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Löwe</a:t>
            </a:r>
            <a:endParaRPr lang="de-DE" sz="1600" dirty="0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Zebra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22259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323999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43000"/>
            <a:ext cx="8991600" cy="2889664"/>
          </a:xfrm>
        </p:spPr>
        <p:txBody>
          <a:bodyPr>
            <a:normAutofit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</a:t>
            </a:r>
            <a:br>
              <a:rPr lang="de-DE" dirty="0"/>
            </a:br>
            <a:r>
              <a:rPr lang="de-DE" sz="4000" dirty="0"/>
              <a:t>Stier</a:t>
            </a:r>
            <a:endParaRPr lang="de-DE" dirty="0"/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2031705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15. Warum ist die Eule unser Schullogo?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1447800" y="2387600"/>
            <a:ext cx="4105657" cy="145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Es ist die Eule der Athene, die für Experimente steht.</a:t>
            </a:r>
            <a:endParaRPr lang="de-DE" sz="2000" dirty="0"/>
          </a:p>
        </p:txBody>
      </p:sp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1447799" y="4501388"/>
            <a:ext cx="4105657" cy="145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Es ist die Eule der Aphrodite, die für Tiere steht.</a:t>
            </a:r>
            <a:endParaRPr lang="de-DE" dirty="0"/>
          </a:p>
        </p:txBody>
      </p:sp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501388"/>
            <a:ext cx="3902456" cy="145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Es ist die Eule der Athene, die für Weisheit steht. </a:t>
            </a:r>
            <a:endParaRPr lang="de-DE" sz="1600" dirty="0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387600"/>
            <a:ext cx="3699256" cy="145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Es ist die Eule der Aphrodite, die für Mathe steht.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20227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2346007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43000"/>
            <a:ext cx="8991600" cy="2889664"/>
          </a:xfrm>
        </p:spPr>
        <p:txBody>
          <a:bodyPr>
            <a:normAutofit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</a:t>
            </a:r>
            <a:br>
              <a:rPr lang="de-DE" dirty="0"/>
            </a:br>
            <a:r>
              <a:rPr lang="de-DE" sz="4000" dirty="0"/>
              <a:t>Es ist die Eule der Athene, die für Weisheit steht. </a:t>
            </a:r>
            <a:endParaRPr lang="de-DE" dirty="0"/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2854827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15FDFB-CF06-4999-B753-400F6DDB6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39A6429-21D7-8B4C-8398-CBC895AA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 dirty="0"/>
              <a:t>GLÜCKWUNSCH! </a:t>
            </a:r>
            <a:br>
              <a:rPr lang="en-US" sz="3200" dirty="0"/>
            </a:br>
            <a:r>
              <a:rPr lang="en-US" sz="3200" dirty="0"/>
              <a:t>Du hast es </a:t>
            </a:r>
            <a:r>
              <a:rPr lang="de-DE" sz="3200" dirty="0"/>
              <a:t>geschafft</a:t>
            </a:r>
            <a:r>
              <a:rPr lang="en-US" sz="3200" dirty="0"/>
              <a:t>!</a:t>
            </a:r>
            <a:br>
              <a:rPr lang="en-US" sz="3200" dirty="0"/>
            </a:br>
            <a:r>
              <a:rPr lang="en-US" sz="3200" dirty="0" err="1"/>
              <a:t>Danke</a:t>
            </a:r>
            <a:r>
              <a:rPr lang="en-US" sz="3200" dirty="0"/>
              <a:t>, </a:t>
            </a:r>
            <a:r>
              <a:rPr lang="en-US" sz="3200" dirty="0" err="1"/>
              <a:t>dass</a:t>
            </a:r>
            <a:r>
              <a:rPr lang="en-US" sz="3200" dirty="0"/>
              <a:t> du </a:t>
            </a:r>
            <a:r>
              <a:rPr lang="en-US" sz="3200" dirty="0" err="1"/>
              <a:t>Teilgenommen</a:t>
            </a:r>
            <a:r>
              <a:rPr lang="en-US" sz="3200" dirty="0"/>
              <a:t> hast! </a:t>
            </a:r>
            <a:r>
              <a:rPr lang="en-US" sz="3200" dirty="0">
                <a:sym typeface="Wingdings" pitchFamily="2" charset="2"/>
              </a:rPr>
              <a:t>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847E4-8AD4-4367-8E66-57B801851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0440" y="640555"/>
            <a:ext cx="515112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9EF903-D3B6-439B-9E47-5D7F6F1D4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6556" y="795952"/>
            <a:ext cx="4818888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Trophäe mit einfarbiger Füllung">
            <a:extLst>
              <a:ext uri="{FF2B5EF4-FFF2-40B4-BE49-F238E27FC236}">
                <a16:creationId xmlns:a16="http://schemas.microsoft.com/office/drawing/2014/main" id="{7ACFF882-EAB5-A84D-86CA-72E31AC80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120" y="970704"/>
            <a:ext cx="265176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 Geschwister und Beziehung</a:t>
            </a:r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71461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Wo leben die Götter?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Olymp</a:t>
            </a:r>
            <a:endParaRPr lang="de-DE" sz="2400" dirty="0"/>
          </a:p>
        </p:txBody>
      </p:sp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Hades</a:t>
            </a:r>
            <a:endParaRPr lang="de-DE" dirty="0"/>
          </a:p>
        </p:txBody>
      </p:sp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Hausdach</a:t>
            </a:r>
            <a:endParaRPr lang="de-DE" dirty="0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Wald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29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Richtig!</a:t>
            </a:r>
          </a:p>
        </p:txBody>
      </p:sp>
      <p:sp>
        <p:nvSpPr>
          <p:cNvPr id="6" name="Pfeil nach rechts 5">
            <a:hlinkClick r:id="rId2" action="ppaction://hlinksldjump"/>
            <a:extLst>
              <a:ext uri="{FF2B5EF4-FFF2-40B4-BE49-F238E27FC236}">
                <a16:creationId xmlns:a16="http://schemas.microsoft.com/office/drawing/2014/main" id="{835A778C-0402-024B-B0DD-AD850BAE09F6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74525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125D15-10FB-0C4F-A44A-B28338DDD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Leider Falsch! </a:t>
            </a:r>
            <a:br>
              <a:rPr lang="de-DE" dirty="0"/>
            </a:br>
            <a:r>
              <a:rPr lang="de-DE" dirty="0"/>
              <a:t>Die richtige Antwort Lautet: Olymp</a:t>
            </a:r>
          </a:p>
        </p:txBody>
      </p:sp>
      <p:sp>
        <p:nvSpPr>
          <p:cNvPr id="3" name="Pfeil nach rechts 2">
            <a:hlinkClick r:id="rId2" action="ppaction://hlinksldjump"/>
            <a:extLst>
              <a:ext uri="{FF2B5EF4-FFF2-40B4-BE49-F238E27FC236}">
                <a16:creationId xmlns:a16="http://schemas.microsoft.com/office/drawing/2014/main" id="{ADF60AB2-CC12-904E-BB3E-060930BA5E71}"/>
              </a:ext>
            </a:extLst>
          </p:cNvPr>
          <p:cNvSpPr/>
          <p:nvPr/>
        </p:nvSpPr>
        <p:spPr>
          <a:xfrm>
            <a:off x="8813800" y="5461000"/>
            <a:ext cx="3149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Nächste Frage</a:t>
            </a:r>
          </a:p>
        </p:txBody>
      </p:sp>
    </p:spTree>
    <p:extLst>
      <p:ext uri="{BB962C8B-B14F-4D97-AF65-F5344CB8AC3E}">
        <p14:creationId xmlns:p14="http://schemas.microsoft.com/office/powerpoint/2010/main" val="142503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35530-EAE5-0945-93EC-58A86CC1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Wer ist der Göttervater?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63C124D4-CA84-284F-BC7B-A232E396B588}"/>
              </a:ext>
            </a:extLst>
          </p:cNvPr>
          <p:cNvSpPr/>
          <p:nvPr/>
        </p:nvSpPr>
        <p:spPr>
          <a:xfrm>
            <a:off x="2231137" y="2743200"/>
            <a:ext cx="332232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Prometheus</a:t>
            </a:r>
            <a:endParaRPr lang="de-DE" sz="2400" dirty="0"/>
          </a:p>
        </p:txBody>
      </p:sp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D7382752-252A-794A-A375-403570AD52A6}"/>
              </a:ext>
            </a:extLst>
          </p:cNvPr>
          <p:cNvSpPr/>
          <p:nvPr/>
        </p:nvSpPr>
        <p:spPr>
          <a:xfrm>
            <a:off x="2231136" y="4856988"/>
            <a:ext cx="332232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Zeus</a:t>
            </a:r>
            <a:endParaRPr lang="de-DE" dirty="0"/>
          </a:p>
        </p:txBody>
      </p:sp>
      <p:sp>
        <p:nvSpPr>
          <p:cNvPr id="6" name="Rechteck 5">
            <a:hlinkClick r:id="rId2" action="ppaction://hlinksldjump"/>
            <a:extLst>
              <a:ext uri="{FF2B5EF4-FFF2-40B4-BE49-F238E27FC236}">
                <a16:creationId xmlns:a16="http://schemas.microsoft.com/office/drawing/2014/main" id="{C9D6F7E6-EDCC-AC49-B06C-D3FEAB8F33B5}"/>
              </a:ext>
            </a:extLst>
          </p:cNvPr>
          <p:cNvSpPr/>
          <p:nvPr/>
        </p:nvSpPr>
        <p:spPr>
          <a:xfrm>
            <a:off x="6638544" y="4856988"/>
            <a:ext cx="3322320" cy="1097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Apollon</a:t>
            </a:r>
            <a:endParaRPr lang="de-DE" dirty="0"/>
          </a:p>
        </p:txBody>
      </p:sp>
      <p:sp>
        <p:nvSpPr>
          <p:cNvPr id="7" name="Rechteck 6">
            <a:hlinkClick r:id="rId2" action="ppaction://hlinksldjump"/>
            <a:extLst>
              <a:ext uri="{FF2B5EF4-FFF2-40B4-BE49-F238E27FC236}">
                <a16:creationId xmlns:a16="http://schemas.microsoft.com/office/drawing/2014/main" id="{69798DDD-253D-6B48-9765-68DA55C500EB}"/>
              </a:ext>
            </a:extLst>
          </p:cNvPr>
          <p:cNvSpPr/>
          <p:nvPr/>
        </p:nvSpPr>
        <p:spPr>
          <a:xfrm>
            <a:off x="6638544" y="2743200"/>
            <a:ext cx="3322320" cy="1097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Hermes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799990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0</TotalTime>
  <Words>806</Words>
  <Application>Microsoft Macintosh PowerPoint</Application>
  <PresentationFormat>Breitbild</PresentationFormat>
  <Paragraphs>151</Paragraphs>
  <Slides>48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1" baseType="lpstr">
      <vt:lpstr>Arial</vt:lpstr>
      <vt:lpstr>Gill Sans MT</vt:lpstr>
      <vt:lpstr>Paket</vt:lpstr>
      <vt:lpstr>Griechische Mythologie</vt:lpstr>
      <vt:lpstr>PowerPoint-Präsentation</vt:lpstr>
      <vt:lpstr>1. Welches Verhältnis haben Hera und Zeus? Drücke auf die richtige Antwort.</vt:lpstr>
      <vt:lpstr>Richtig!</vt:lpstr>
      <vt:lpstr>Leider Falsch!  Die richtige Antwort Lautet: Geschwister und Beziehung</vt:lpstr>
      <vt:lpstr>2. Wo leben die Götter?</vt:lpstr>
      <vt:lpstr>Richtig!</vt:lpstr>
      <vt:lpstr>Leider Falsch!  Die richtige Antwort Lautet: Olymp</vt:lpstr>
      <vt:lpstr>3. Wer ist der Göttervater?</vt:lpstr>
      <vt:lpstr>Richtig!</vt:lpstr>
      <vt:lpstr>Leider Falsch!  Die richtige Antwort Lautet: Zeus</vt:lpstr>
      <vt:lpstr>4. Welcher lateinischen Göttin entspricht die Griechische Göttin Aphrodite?</vt:lpstr>
      <vt:lpstr>Richtig!</vt:lpstr>
      <vt:lpstr>Leider Falsch!  Die richtige Antwort Lautet: Venus</vt:lpstr>
      <vt:lpstr>5. Wer ist der Gott der Unterwelt? (lateinischer Name: Pluto)</vt:lpstr>
      <vt:lpstr>Richtig!</vt:lpstr>
      <vt:lpstr>Leider Falsch!  Die richtige Antwort Lautet: Hades</vt:lpstr>
      <vt:lpstr>6. Wer ist die Göttin der Weisheit?</vt:lpstr>
      <vt:lpstr>Richtig!</vt:lpstr>
      <vt:lpstr>Leider Falsch!  Die richtige Antwort Lautet: Athene</vt:lpstr>
      <vt:lpstr>7. Poseidon (lateinisch: Neptun) ist der gott…</vt:lpstr>
      <vt:lpstr>Richtig!</vt:lpstr>
      <vt:lpstr>Leider Falsch!  Die richtige Antwort Lautet: Er ist der Gott des Meeres</vt:lpstr>
      <vt:lpstr>8. Wer ist der Götterbote?  (lateinisch: merkur)</vt:lpstr>
      <vt:lpstr>Richtig!</vt:lpstr>
      <vt:lpstr>Leider Falsch!  Die richtige Antwort Lautet: Hermes</vt:lpstr>
      <vt:lpstr>9. Was trug Poseidon immer bei sich?</vt:lpstr>
      <vt:lpstr>Richtig!</vt:lpstr>
      <vt:lpstr>Leider Falsch!  Die richtige Antwort Lautet: Dreizack</vt:lpstr>
      <vt:lpstr>10. Wie viele Arbeiten bekam Herakles auferlegt?</vt:lpstr>
      <vt:lpstr>Richtig!</vt:lpstr>
      <vt:lpstr>Leider Falsch!  Die richtige Antwort Lautet: 12</vt:lpstr>
      <vt:lpstr>11. Welche dieser Arbeiten bekam Herakles auferlegt? (es gibt mehrere richtige Antworten)</vt:lpstr>
      <vt:lpstr>Richtig!</vt:lpstr>
      <vt:lpstr>Leider Falsch!  Die richtige Antwort Lautet: - Einfangen des Kretischen Stiers - Einfangen des Erymanthischen Ebers</vt:lpstr>
      <vt:lpstr>12. Was sollte man bei einer Begegnung mit Medusa vermeiden?</vt:lpstr>
      <vt:lpstr>Richtig!</vt:lpstr>
      <vt:lpstr>Leider Falsch!  Die richtige Antwort Lautet: Man soll ihr nicht in die Augen schauen.</vt:lpstr>
      <vt:lpstr>13. An welcher Stelle war der Sagenheld Achill verwundbar?</vt:lpstr>
      <vt:lpstr>Richtig!</vt:lpstr>
      <vt:lpstr>Leider Falsch!  Die richtige Antwort Lautet: Ferse</vt:lpstr>
      <vt:lpstr>14. In welche Gestalt verwandelte sich Zeus als er die schöne Europa entführen wollte?</vt:lpstr>
      <vt:lpstr>Richtig!</vt:lpstr>
      <vt:lpstr>Leider Falsch!  Die richtige Antwort Lautet: Stier</vt:lpstr>
      <vt:lpstr>15. Warum ist die Eule unser Schullogo?</vt:lpstr>
      <vt:lpstr>Richtig!</vt:lpstr>
      <vt:lpstr>Leider Falsch!  Die richtige Antwort Lautet: Es ist die Eule der Athene, die für Weisheit steht. </vt:lpstr>
      <vt:lpstr>GLÜCKWUNSCH!  Du hast es geschafft! Danke, dass du Teilgenommen hast!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P-Seminar Griechisch</dc:title>
  <dc:creator>Felice Pomerancev</dc:creator>
  <cp:lastModifiedBy>Felice Pomerancev</cp:lastModifiedBy>
  <cp:revision>8</cp:revision>
  <dcterms:created xsi:type="dcterms:W3CDTF">2022-01-16T14:44:04Z</dcterms:created>
  <dcterms:modified xsi:type="dcterms:W3CDTF">2022-01-16T19:20:50Z</dcterms:modified>
</cp:coreProperties>
</file>